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33"/>
  </p:notesMasterIdLst>
  <p:sldIdLst>
    <p:sldId id="256" r:id="rId2"/>
    <p:sldId id="294" r:id="rId3"/>
    <p:sldId id="273" r:id="rId4"/>
    <p:sldId id="257" r:id="rId5"/>
    <p:sldId id="263" r:id="rId6"/>
    <p:sldId id="266" r:id="rId7"/>
    <p:sldId id="267" r:id="rId8"/>
    <p:sldId id="268" r:id="rId9"/>
    <p:sldId id="290" r:id="rId10"/>
    <p:sldId id="258" r:id="rId11"/>
    <p:sldId id="259" r:id="rId12"/>
    <p:sldId id="293" r:id="rId13"/>
    <p:sldId id="291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3" r:id="rId25"/>
    <p:sldId id="280" r:id="rId26"/>
    <p:sldId id="281" r:id="rId27"/>
    <p:sldId id="284" r:id="rId28"/>
    <p:sldId id="285" r:id="rId29"/>
    <p:sldId id="286" r:id="rId30"/>
    <p:sldId id="287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846A28-A65A-45EB-8062-9D1437BC8B57}">
          <p14:sldIdLst>
            <p14:sldId id="256"/>
            <p14:sldId id="294"/>
            <p14:sldId id="273"/>
            <p14:sldId id="257"/>
            <p14:sldId id="263"/>
            <p14:sldId id="266"/>
            <p14:sldId id="267"/>
            <p14:sldId id="268"/>
            <p14:sldId id="290"/>
            <p14:sldId id="258"/>
            <p14:sldId id="259"/>
            <p14:sldId id="293"/>
            <p14:sldId id="291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3"/>
            <p14:sldId id="280"/>
            <p14:sldId id="281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16"/>
    <p:restoredTop sz="94756"/>
  </p:normalViewPr>
  <p:slideViewPr>
    <p:cSldViewPr snapToGrid="0" snapToObjects="1">
      <p:cViewPr varScale="1">
        <p:scale>
          <a:sx n="95" d="100"/>
          <a:sy n="95" d="100"/>
        </p:scale>
        <p:origin x="3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8BC00-6307-4945-ABA0-FA9AFC14BA3B}" type="datetimeFigureOut">
              <a:rPr lang="id-ID" smtClean="0"/>
              <a:t>02/07/19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2F65F-4032-428D-AF21-E97FBE06F00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908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D2F65F-4032-428D-AF21-E97FBE06F00E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346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0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8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889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01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0215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522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4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9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87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79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3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0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63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7EA29-A8D5-E148-8E18-C216F47E6C38}" type="datetimeFigureOut">
              <a:rPr lang="en-US" smtClean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23DB8AB-0C9C-2541-A98A-F93098E9A1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5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ofyan.89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ftp://repolinux.jti.polinema.ac.id/JNA2019" TargetMode="External"/><Relationship Id="rId2" Type="http://schemas.openxmlformats.org/officeDocument/2006/relationships/hyperlink" Target="https://github.com/GNS3/gns3-gui/releases/download/v2.2.0b2/GNS3-2.2.0b2-all-in-one.ex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</a:t>
            </a:r>
            <a:r>
              <a:rPr lang="en-US" noProof="1"/>
              <a:t>Jaringan</a:t>
            </a:r>
            <a:r>
              <a:rPr lang="en-US" dirty="0"/>
              <a:t> Komputer dan </a:t>
            </a:r>
            <a:r>
              <a:rPr lang="en-US" dirty="0" err="1"/>
              <a:t>Topologi</a:t>
            </a:r>
            <a:r>
              <a:rPr lang="en-US" dirty="0"/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Pertemuan</a:t>
            </a:r>
            <a:r>
              <a:rPr lang="en-US" dirty="0"/>
              <a:t> 2 </a:t>
            </a:r>
          </a:p>
          <a:p>
            <a:r>
              <a:rPr lang="en-US" dirty="0"/>
              <a:t>Junior Network Administrator - 2019</a:t>
            </a:r>
          </a:p>
        </p:txBody>
      </p:sp>
    </p:spTree>
    <p:extLst>
      <p:ext uri="{BB962C8B-B14F-4D97-AF65-F5344CB8AC3E}">
        <p14:creationId xmlns:p14="http://schemas.microsoft.com/office/powerpoint/2010/main" val="226886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Suite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Agar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berkerja</a:t>
            </a:r>
            <a:r>
              <a:rPr lang="en-US" dirty="0"/>
              <a:t>,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protocol </a:t>
            </a:r>
            <a:r>
              <a:rPr lang="en-US" dirty="0" err="1"/>
              <a:t>dalam</a:t>
            </a:r>
            <a:r>
              <a:rPr lang="en-US" dirty="0"/>
              <a:t> proses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rangkaian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protokol</a:t>
            </a:r>
            <a:r>
              <a:rPr lang="en-US" dirty="0">
                <a:sym typeface="Wingdings"/>
              </a:rPr>
              <a:t> 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Hal-</a:t>
            </a:r>
            <a:r>
              <a:rPr lang="en-US" dirty="0" err="1">
                <a:sym typeface="Wingdings"/>
              </a:rPr>
              <a:t>hal</a:t>
            </a:r>
            <a:r>
              <a:rPr lang="en-US" dirty="0">
                <a:sym typeface="Wingdings"/>
              </a:rPr>
              <a:t> yang </a:t>
            </a:r>
            <a:r>
              <a:rPr lang="en-US" dirty="0" err="1">
                <a:sym typeface="Wingdings"/>
              </a:rPr>
              <a:t>ditentukan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oleh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protokol</a:t>
            </a:r>
            <a:r>
              <a:rPr lang="en-US" dirty="0">
                <a:sym typeface="Wingdings"/>
              </a:rPr>
              <a:t> :</a:t>
            </a:r>
          </a:p>
          <a:p>
            <a:pPr lvl="1"/>
            <a:r>
              <a:rPr lang="en-US" dirty="0">
                <a:sym typeface="Wingdings"/>
              </a:rPr>
              <a:t>format </a:t>
            </a:r>
            <a:r>
              <a:rPr lang="en-US" dirty="0" err="1">
                <a:sym typeface="Wingdings"/>
              </a:rPr>
              <a:t>atau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struktur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pesan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proses </a:t>
            </a:r>
          </a:p>
          <a:p>
            <a:pPr lvl="1"/>
            <a:r>
              <a:rPr lang="en-US" dirty="0" err="1">
                <a:sym typeface="Wingdings"/>
              </a:rPr>
              <a:t>jenis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dan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identifikasi</a:t>
            </a:r>
            <a:r>
              <a:rPr lang="en-US" dirty="0">
                <a:sym typeface="Wingdings"/>
              </a:rPr>
              <a:t> error</a:t>
            </a:r>
          </a:p>
          <a:p>
            <a:pPr lvl="1"/>
            <a:r>
              <a:rPr lang="en-US" dirty="0" err="1">
                <a:sym typeface="Wingdings"/>
              </a:rPr>
              <a:t>cara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memulai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dan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mengakhiri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komunikasi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1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</a:t>
            </a:r>
            <a:r>
              <a:rPr lang="en-US" dirty="0" err="1"/>
              <a:t>Protokol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Web client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i="1" dirty="0"/>
              <a:t>web browser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689100"/>
            <a:ext cx="8356600" cy="347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689100"/>
            <a:ext cx="8356600" cy="3479800"/>
          </a:xfrm>
          <a:prstGeom prst="rect">
            <a:avLst/>
          </a:prstGeom>
        </p:spPr>
      </p:pic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4" y="2652339"/>
            <a:ext cx="7564867" cy="31520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41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charset="0"/>
              </a:rPr>
              <a:t>Bagaimana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pesan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dalam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jaringan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dikomunikasikan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latin typeface="Arial" charset="0"/>
              </a:rPr>
              <a:t>Data </a:t>
            </a:r>
            <a:r>
              <a:rPr lang="en-US" dirty="0" err="1">
                <a:latin typeface="Arial" charset="0"/>
              </a:rPr>
              <a:t>dikirim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melalui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jaringan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dalam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potongan</a:t>
            </a:r>
            <a:r>
              <a:rPr lang="en-US" dirty="0">
                <a:latin typeface="Arial" charset="0"/>
              </a:rPr>
              <a:t> – </a:t>
            </a:r>
            <a:r>
              <a:rPr lang="en-US" dirty="0" err="1">
                <a:latin typeface="Arial" charset="0"/>
              </a:rPr>
              <a:t>potongan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kecil</a:t>
            </a:r>
            <a:r>
              <a:rPr lang="en-US" dirty="0">
                <a:latin typeface="Arial" charset="0"/>
              </a:rPr>
              <a:t> yang </a:t>
            </a:r>
            <a:r>
              <a:rPr lang="en-US" dirty="0" err="1">
                <a:latin typeface="Arial" charset="0"/>
              </a:rPr>
              <a:t>disebut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segmen</a:t>
            </a:r>
            <a:endParaRPr lang="en-US" dirty="0">
              <a:latin typeface="Arial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04" y="2533046"/>
            <a:ext cx="6845406" cy="43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0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PDU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Enkapsulasi</a:t>
            </a:r>
            <a:endParaRPr lang="en-US" dirty="0"/>
          </a:p>
        </p:txBody>
      </p:sp>
      <p:pic>
        <p:nvPicPr>
          <p:cNvPr id="51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0" r="-3650"/>
          <a:stretch>
            <a:fillRect/>
          </a:stretch>
        </p:blipFill>
        <p:spPr bwMode="auto">
          <a:xfrm>
            <a:off x="370449" y="1585671"/>
            <a:ext cx="7626746" cy="46627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875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990" y="1488613"/>
            <a:ext cx="6347714" cy="3880773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Local Area Networks (LANs)</a:t>
            </a:r>
          </a:p>
          <a:p>
            <a:pPr lvl="1" indent="0"/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Jaringan</a:t>
            </a:r>
            <a:r>
              <a:rPr lang="en-US" sz="2400" dirty="0">
                <a:latin typeface="Arial" charset="0"/>
              </a:rPr>
              <a:t> yang </a:t>
            </a:r>
            <a:r>
              <a:rPr lang="en-US" sz="2400" dirty="0" err="1">
                <a:latin typeface="Arial" charset="0"/>
              </a:rPr>
              <a:t>melingkupi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rumah</a:t>
            </a:r>
            <a:r>
              <a:rPr lang="en-US" sz="2400" dirty="0">
                <a:latin typeface="Arial" charset="0"/>
              </a:rPr>
              <a:t>, </a:t>
            </a:r>
            <a:r>
              <a:rPr lang="en-US" sz="2400" dirty="0" err="1">
                <a:latin typeface="Arial" charset="0"/>
              </a:rPr>
              <a:t>bangunan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atau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kampus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disebut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sebagai</a:t>
            </a:r>
            <a:r>
              <a:rPr lang="en-US" sz="2400" dirty="0">
                <a:latin typeface="Arial" charset="0"/>
              </a:rPr>
              <a:t> Local Area Network (LANs)</a:t>
            </a:r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455" y="3195967"/>
            <a:ext cx="5491365" cy="366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32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0" y="1488613"/>
            <a:ext cx="6347714" cy="3880773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Wide Area Networks (WANs)</a:t>
            </a:r>
          </a:p>
          <a:p>
            <a:pPr lvl="1" indent="0"/>
            <a:r>
              <a:rPr lang="en-US" sz="2000" dirty="0">
                <a:latin typeface="Arial" charset="0"/>
              </a:rPr>
              <a:t> LAN yang </a:t>
            </a:r>
            <a:r>
              <a:rPr lang="en-US" sz="2000" dirty="0" err="1">
                <a:latin typeface="Arial" charset="0"/>
              </a:rPr>
              <a:t>dipisahkan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oleh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jarak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geografis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dirty="0" err="1">
                <a:latin typeface="Arial" charset="0"/>
              </a:rPr>
              <a:t>dihubungkan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oleh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sebuah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jaringan</a:t>
            </a:r>
            <a:r>
              <a:rPr lang="en-US" sz="2000" dirty="0">
                <a:latin typeface="Arial" charset="0"/>
              </a:rPr>
              <a:t> yang </a:t>
            </a:r>
            <a:r>
              <a:rPr lang="en-US" sz="2000" dirty="0" err="1">
                <a:latin typeface="Arial" charset="0"/>
              </a:rPr>
              <a:t>dikenal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sebagai</a:t>
            </a:r>
            <a:r>
              <a:rPr lang="en-US" sz="2000" dirty="0">
                <a:latin typeface="Arial" charset="0"/>
              </a:rPr>
              <a:t> Wide Area Network (WAN)</a:t>
            </a:r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197322"/>
            <a:ext cx="7986713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44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488613"/>
            <a:ext cx="6347714" cy="388077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 charset="0"/>
              </a:rPr>
              <a:t>Internet	</a:t>
            </a:r>
          </a:p>
          <a:p>
            <a:pPr lvl="1" indent="0"/>
            <a:r>
              <a:rPr lang="en-US" sz="2400" dirty="0">
                <a:latin typeface="Arial" charset="0"/>
              </a:rPr>
              <a:t>Internet </a:t>
            </a:r>
            <a:r>
              <a:rPr lang="en-US" sz="2400" dirty="0" err="1">
                <a:latin typeface="Arial" charset="0"/>
              </a:rPr>
              <a:t>dipahami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sebagai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jaringan-jaringan</a:t>
            </a:r>
            <a:r>
              <a:rPr lang="en-US" sz="2400" dirty="0">
                <a:latin typeface="Arial" charset="0"/>
              </a:rPr>
              <a:t> yang </a:t>
            </a:r>
            <a:r>
              <a:rPr lang="en-US" sz="2400" dirty="0" err="1">
                <a:latin typeface="Arial" charset="0"/>
              </a:rPr>
              <a:t>terkoneksi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secara</a:t>
            </a:r>
            <a:r>
              <a:rPr lang="en-US" sz="2400" dirty="0">
                <a:latin typeface="Arial" charset="0"/>
              </a:rPr>
              <a:t> global.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05" y="3034944"/>
            <a:ext cx="5108609" cy="380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532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33" y="752636"/>
            <a:ext cx="8372567" cy="5627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889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5802-F869-4E4F-BDCF-C5B525E5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3B86-69BA-49FC-A956-53512F373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skema</a:t>
            </a:r>
            <a:r>
              <a:rPr lang="en-US" dirty="0">
                <a:sym typeface="Wingdings" panose="05000000000000000000" pitchFamily="2" charset="2"/>
              </a:rPr>
              <a:t> / diagram / </a:t>
            </a:r>
            <a:r>
              <a:rPr lang="en-US" dirty="0" err="1">
                <a:sym typeface="Wingdings" panose="05000000000000000000" pitchFamily="2" charset="2"/>
              </a:rPr>
              <a:t>gambaran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bagaimana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keterhubungan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perangkat-perangkat</a:t>
            </a:r>
            <a:r>
              <a:rPr lang="en-US" dirty="0">
                <a:sym typeface="Wingdings" panose="05000000000000000000" pitchFamily="2" charset="2"/>
              </a:rPr>
              <a:t> yang </a:t>
            </a:r>
            <a:r>
              <a:rPr lang="en-US" dirty="0" err="1">
                <a:sym typeface="Wingdings" panose="05000000000000000000" pitchFamily="2" charset="2"/>
              </a:rPr>
              <a:t>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dalam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jaringan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komputer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Topologi</a:t>
            </a:r>
            <a:r>
              <a:rPr lang="en-US" dirty="0">
                <a:sym typeface="Wingdings" panose="05000000000000000000" pitchFamily="2" charset="2"/>
              </a:rPr>
              <a:t> :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Fisik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gambaran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koneksi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fisik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antara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perangkat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jaringan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termasuk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pengkabelan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bahkan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termasuk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penggambaran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denah</a:t>
            </a:r>
            <a:r>
              <a:rPr lang="en-US" dirty="0">
                <a:sym typeface="Wingdings" panose="05000000000000000000" pitchFamily="2" charset="2"/>
              </a:rPr>
              <a:t> dan </a:t>
            </a:r>
            <a:r>
              <a:rPr lang="en-US" dirty="0" err="1">
                <a:sym typeface="Wingdings" panose="05000000000000000000" pitchFamily="2" charset="2"/>
              </a:rPr>
              <a:t>letak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perangkat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Logic </a:t>
            </a:r>
            <a:r>
              <a:rPr lang="en-US" dirty="0" err="1">
                <a:sym typeface="Wingdings" panose="05000000000000000000" pitchFamily="2" charset="2"/>
              </a:rPr>
              <a:t>lebih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menjelaskan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bagaimana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aliran</a:t>
            </a:r>
            <a:r>
              <a:rPr lang="en-US" dirty="0">
                <a:sym typeface="Wingdings" panose="05000000000000000000" pitchFamily="2" charset="2"/>
              </a:rPr>
              <a:t> data </a:t>
            </a:r>
            <a:r>
              <a:rPr lang="en-US" dirty="0" err="1">
                <a:sym typeface="Wingdings" panose="05000000000000000000" pitchFamily="2" charset="2"/>
              </a:rPr>
              <a:t>mengalir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dalam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jaringan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fisik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Menggambarkan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jalur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secara</a:t>
            </a:r>
            <a:r>
              <a:rPr lang="en-US" dirty="0">
                <a:sym typeface="Wingdings" panose="05000000000000000000" pitchFamily="2" charset="2"/>
              </a:rPr>
              <a:t> logic, </a:t>
            </a:r>
            <a:r>
              <a:rPr lang="en-US" dirty="0" err="1">
                <a:sym typeface="Wingdings" panose="05000000000000000000" pitchFamily="2" charset="2"/>
              </a:rPr>
              <a:t>bukan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jalur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fisik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895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F21C-F580-4E5E-97E1-201E14F7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logic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34887-DF57-4BC7-93BC-359225679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</a:t>
            </a:r>
          </a:p>
          <a:p>
            <a:r>
              <a:rPr lang="en-US" dirty="0"/>
              <a:t>Ring</a:t>
            </a:r>
          </a:p>
          <a:p>
            <a:r>
              <a:rPr lang="en-US" dirty="0"/>
              <a:t>Star</a:t>
            </a:r>
          </a:p>
          <a:p>
            <a:r>
              <a:rPr lang="en-US" dirty="0"/>
              <a:t>Mesh</a:t>
            </a:r>
          </a:p>
          <a:p>
            <a:r>
              <a:rPr lang="en-US" dirty="0"/>
              <a:t>Hybrid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01870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95680-B178-FE4A-A5A4-4DFE1792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Instruktur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D5D8C-60F7-6148-B097-4069EB121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Nama : </a:t>
            </a:r>
            <a:r>
              <a:rPr lang="en-US" dirty="0" err="1"/>
              <a:t>Sofyan</a:t>
            </a:r>
            <a:r>
              <a:rPr lang="en-US" dirty="0"/>
              <a:t> Noor </a:t>
            </a:r>
            <a:r>
              <a:rPr lang="en-US" dirty="0" err="1"/>
              <a:t>Arief</a:t>
            </a:r>
            <a:endParaRPr lang="en-US" dirty="0"/>
          </a:p>
          <a:p>
            <a:r>
              <a:rPr lang="en-US" dirty="0"/>
              <a:t>Alamat : Jalan </a:t>
            </a:r>
            <a:r>
              <a:rPr lang="en-US" dirty="0" err="1"/>
              <a:t>Danau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 1 C1/H02 </a:t>
            </a:r>
            <a:r>
              <a:rPr lang="en-US" dirty="0" err="1"/>
              <a:t>Sawojajar</a:t>
            </a:r>
            <a:r>
              <a:rPr lang="en-US" dirty="0"/>
              <a:t>-Malang</a:t>
            </a:r>
          </a:p>
          <a:p>
            <a:r>
              <a:rPr lang="en-US" dirty="0"/>
              <a:t>No. HP/WA : +6285755730905</a:t>
            </a:r>
          </a:p>
          <a:p>
            <a:r>
              <a:rPr lang="en-US" dirty="0"/>
              <a:t>Email : </a:t>
            </a:r>
            <a:r>
              <a:rPr lang="en-US" dirty="0">
                <a:hlinkClick r:id="rId2"/>
              </a:rPr>
              <a:t>sofyan.89@gmail.com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 :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Peralihan</a:t>
            </a:r>
            <a:r>
              <a:rPr lang="en-US" dirty="0"/>
              <a:t> (</a:t>
            </a:r>
            <a:r>
              <a:rPr lang="en-US" dirty="0" err="1"/>
              <a:t>Kontrak</a:t>
            </a:r>
            <a:r>
              <a:rPr lang="en-US" dirty="0"/>
              <a:t> → CPNS)</a:t>
            </a:r>
          </a:p>
          <a:p>
            <a:r>
              <a:rPr lang="en-US" dirty="0" err="1"/>
              <a:t>Riwayat</a:t>
            </a:r>
            <a:r>
              <a:rPr lang="en-US" dirty="0"/>
              <a:t> Pendidikan : D3 MI POLINEMA, D4-LJ TI PENS, S2 FTIF ITS </a:t>
            </a:r>
            <a:r>
              <a:rPr lang="en-US" dirty="0" err="1"/>
              <a:t>Konsentrasi</a:t>
            </a:r>
            <a:r>
              <a:rPr lang="en-US" dirty="0"/>
              <a:t> NCC</a:t>
            </a:r>
          </a:p>
          <a:p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: </a:t>
            </a:r>
            <a:r>
              <a:rPr lang="en-US" dirty="0" err="1"/>
              <a:t>Dosen</a:t>
            </a:r>
            <a:r>
              <a:rPr lang="en-US" dirty="0"/>
              <a:t> POLINEMA 2015 → </a:t>
            </a:r>
            <a:r>
              <a:rPr lang="en-US" dirty="0" err="1"/>
              <a:t>Sekarang</a:t>
            </a:r>
            <a:endParaRPr lang="en-US" dirty="0"/>
          </a:p>
          <a:p>
            <a:r>
              <a:rPr lang="en-US" dirty="0" err="1"/>
              <a:t>Sertifikasi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: MTCNA &amp; MTCTCE &amp; Certified Trainer </a:t>
            </a:r>
            <a:r>
              <a:rPr lang="en-US" dirty="0" err="1"/>
              <a:t>MikroTik</a:t>
            </a:r>
            <a:r>
              <a:rPr lang="en-US" dirty="0"/>
              <a:t> Academy POLINEMA</a:t>
            </a:r>
          </a:p>
        </p:txBody>
      </p:sp>
    </p:spTree>
    <p:extLst>
      <p:ext uri="{BB962C8B-B14F-4D97-AF65-F5344CB8AC3E}">
        <p14:creationId xmlns:p14="http://schemas.microsoft.com/office/powerpoint/2010/main" val="75115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048C6-B3FB-4716-BE4A-64C9EB25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Bus</a:t>
            </a:r>
            <a:endParaRPr lang="id-ID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5DDD3FF-66BC-497E-B91B-37F933F3DB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80222"/>
              </p:ext>
            </p:extLst>
          </p:nvPr>
        </p:nvGraphicFramePr>
        <p:xfrm>
          <a:off x="1880096" y="4772099"/>
          <a:ext cx="7263904" cy="2108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31952">
                  <a:extLst>
                    <a:ext uri="{9D8B030D-6E8A-4147-A177-3AD203B41FA5}">
                      <a16:colId xmlns:a16="http://schemas.microsoft.com/office/drawing/2014/main" val="1550188222"/>
                    </a:ext>
                  </a:extLst>
                </a:gridCol>
                <a:gridCol w="3631952">
                  <a:extLst>
                    <a:ext uri="{9D8B030D-6E8A-4147-A177-3AD203B41FA5}">
                      <a16:colId xmlns:a16="http://schemas.microsoft.com/office/drawing/2014/main" val="1640489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5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Hemat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Layout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sederhana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Mudah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dikembangkan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Deteksi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isolasi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kesalahan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Kepadatan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lalu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lintas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Bila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salah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satu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client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rusak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,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maka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tidak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bisa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berfungsi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Diperlukan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repeater 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untuk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jauh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730381"/>
                  </a:ext>
                </a:extLst>
              </a:tr>
            </a:tbl>
          </a:graphicData>
        </a:graphic>
      </p:graphicFrame>
      <p:pic>
        <p:nvPicPr>
          <p:cNvPr id="4" name="Picture 3" descr="bus_topology.gif">
            <a:extLst>
              <a:ext uri="{FF2B5EF4-FFF2-40B4-BE49-F238E27FC236}">
                <a16:creationId xmlns:a16="http://schemas.microsoft.com/office/drawing/2014/main" id="{F7432DEA-124F-43A0-944E-AB1CAF8DA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10" y="964836"/>
            <a:ext cx="3806075" cy="34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4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2C28E-5720-4346-A8DB-75475E08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Ring</a:t>
            </a:r>
            <a:endParaRPr lang="id-ID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BD226D-FDD3-4293-879F-4B76DC357D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2160588"/>
          <a:ext cx="5967760" cy="135724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:a16="http://schemas.microsoft.com/office/drawing/2014/main" val="1922844788"/>
                    </a:ext>
                  </a:extLst>
                </a:gridCol>
                <a:gridCol w="2983880">
                  <a:extLst>
                    <a:ext uri="{9D8B030D-6E8A-4147-A177-3AD203B41FA5}">
                      <a16:colId xmlns:a16="http://schemas.microsoft.com/office/drawing/2014/main" val="2750436104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499393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Hemat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Peka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kesalahan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Pengembangan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lebih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kaku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35504"/>
                  </a:ext>
                </a:extLst>
              </a:tr>
            </a:tbl>
          </a:graphicData>
        </a:graphic>
      </p:graphicFrame>
      <p:pic>
        <p:nvPicPr>
          <p:cNvPr id="4" name="Picture 3" descr="RING_TOPOLOGY.gif">
            <a:extLst>
              <a:ext uri="{FF2B5EF4-FFF2-40B4-BE49-F238E27FC236}">
                <a16:creationId xmlns:a16="http://schemas.microsoft.com/office/drawing/2014/main" id="{0E37E6A9-6FCA-4270-B9B1-37980017C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24" y="3672255"/>
            <a:ext cx="3528392" cy="32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40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88E9-D598-40AA-A640-E35665FA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Star</a:t>
            </a:r>
            <a:endParaRPr lang="id-ID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EA6B46-8F34-44A3-A1F9-12AF58F260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525727"/>
              </p:ext>
            </p:extLst>
          </p:nvPr>
        </p:nvGraphicFramePr>
        <p:xfrm>
          <a:off x="609599" y="3635575"/>
          <a:ext cx="5967760" cy="322242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:a16="http://schemas.microsoft.com/office/drawing/2014/main" val="1175769705"/>
                    </a:ext>
                  </a:extLst>
                </a:gridCol>
                <a:gridCol w="2983880">
                  <a:extLst>
                    <a:ext uri="{9D8B030D-6E8A-4147-A177-3AD203B41FA5}">
                      <a16:colId xmlns:a16="http://schemas.microsoft.com/office/drawing/2014/main" val="3479536442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931732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Paling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fleksibel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Pemasangan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perubahan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stasiun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mudah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tidak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mengganggu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bagian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lain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Kontrol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terpusat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Kemudahan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deteksi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isolasi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kesalahan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kerusakan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Kemudahan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pengelolaan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Boros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Perlu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penanganan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khusus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Kontrol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terpusat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(hub/switch)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jadi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elemen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kritis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594476"/>
                  </a:ext>
                </a:extLst>
              </a:tr>
            </a:tbl>
          </a:graphicData>
        </a:graphic>
      </p:graphicFrame>
      <p:pic>
        <p:nvPicPr>
          <p:cNvPr id="4" name="Picture 3" descr="STAR X.gif">
            <a:extLst>
              <a:ext uri="{FF2B5EF4-FFF2-40B4-BE49-F238E27FC236}">
                <a16:creationId xmlns:a16="http://schemas.microsoft.com/office/drawing/2014/main" id="{CDB89025-F1AA-4F00-BB2C-19A6A7566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23" y="0"/>
            <a:ext cx="3816424" cy="347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01B3-D24C-4A0A-9325-2E944D0E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Mesh</a:t>
            </a:r>
            <a:endParaRPr lang="id-ID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BA9CF2A-7B59-432F-BA72-11645E623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272163"/>
              </p:ext>
            </p:extLst>
          </p:nvPr>
        </p:nvGraphicFramePr>
        <p:xfrm>
          <a:off x="3176240" y="3743501"/>
          <a:ext cx="5967760" cy="135724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:a16="http://schemas.microsoft.com/office/drawing/2014/main" val="198156194"/>
                    </a:ext>
                  </a:extLst>
                </a:gridCol>
                <a:gridCol w="2983880">
                  <a:extLst>
                    <a:ext uri="{9D8B030D-6E8A-4147-A177-3AD203B41FA5}">
                      <a16:colId xmlns:a16="http://schemas.microsoft.com/office/drawing/2014/main" val="3349537545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280929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Tingkat </a:t>
                      </a:r>
                      <a:r>
                        <a:rPr lang="en-US" i="1" dirty="0" err="1">
                          <a:latin typeface="Garamond"/>
                          <a:cs typeface="Garamond"/>
                        </a:rPr>
                        <a:t>redudancy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tinggi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Boros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Manajemennya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komplek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898986"/>
                  </a:ext>
                </a:extLst>
              </a:tr>
            </a:tbl>
          </a:graphicData>
        </a:graphic>
      </p:graphicFrame>
      <p:pic>
        <p:nvPicPr>
          <p:cNvPr id="4" name="Picture 3" descr="Full_Mesh.gif">
            <a:extLst>
              <a:ext uri="{FF2B5EF4-FFF2-40B4-BE49-F238E27FC236}">
                <a16:creationId xmlns:a16="http://schemas.microsoft.com/office/drawing/2014/main" id="{23135B96-CF53-427C-AFD7-9BB21081E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5" y="1583414"/>
            <a:ext cx="2376263" cy="2160240"/>
          </a:xfrm>
          <a:prstGeom prst="rect">
            <a:avLst/>
          </a:prstGeom>
        </p:spPr>
      </p:pic>
      <p:pic>
        <p:nvPicPr>
          <p:cNvPr id="5" name="Picture 4" descr="source.gif">
            <a:extLst>
              <a:ext uri="{FF2B5EF4-FFF2-40B4-BE49-F238E27FC236}">
                <a16:creationId xmlns:a16="http://schemas.microsoft.com/office/drawing/2014/main" id="{73E80AAB-8C4F-4406-BB1A-B9B34AB67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8" y="3815662"/>
            <a:ext cx="2448272" cy="22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44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1B8A-1B7E-431C-AEEB-7B18456E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Hybrid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49BA5-F0AC-40EE-B7F0-C97E244A6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HYBRID_TOPO.gif">
            <a:extLst>
              <a:ext uri="{FF2B5EF4-FFF2-40B4-BE49-F238E27FC236}">
                <a16:creationId xmlns:a16="http://schemas.microsoft.com/office/drawing/2014/main" id="{C235F9DA-EAE3-4E7B-BEF8-820B3FA62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20887"/>
            <a:ext cx="3528392" cy="32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E7C7-51F6-4AE5-A0B5-0CCA21BB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Fisik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8E59C-6379-4FA2-9B4A-DAC2A0FB4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36" y="1808896"/>
            <a:ext cx="6005904" cy="4268347"/>
          </a:xfrm>
        </p:spPr>
      </p:pic>
    </p:spTree>
    <p:extLst>
      <p:ext uri="{BB962C8B-B14F-4D97-AF65-F5344CB8AC3E}">
        <p14:creationId xmlns:p14="http://schemas.microsoft.com/office/powerpoint/2010/main" val="981245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B684-61E0-423E-A787-BC3C316D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90EF-BCF5-4E94-B512-00DD9E241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2D194-6BCA-4A52-ACFB-D720DAC1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5" y="1937174"/>
            <a:ext cx="7999509" cy="432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3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1EF6-7AC9-4527-9867-234CE222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7AF4-C85E-407C-983F-762F76056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35D5E-7B29-47BC-BBFB-BBE4BA07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8" y="1930400"/>
            <a:ext cx="8754504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55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E388-F7AB-482F-A36D-312594EE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 </a:t>
            </a:r>
            <a:r>
              <a:rPr lang="en-US" dirty="0" err="1"/>
              <a:t>Jaringan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D749A-A0EC-4CAE-9F29-DECD8C8E6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547446"/>
            <a:ext cx="7423053" cy="4493917"/>
          </a:xfrm>
        </p:spPr>
        <p:txBody>
          <a:bodyPr>
            <a:normAutofit/>
          </a:bodyPr>
          <a:lstStyle/>
          <a:p>
            <a:r>
              <a:rPr lang="en-US" b="1" dirty="0"/>
              <a:t>Packet Tracer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simulator </a:t>
            </a:r>
            <a:r>
              <a:rPr lang="en-US" dirty="0" err="1"/>
              <a:t>alat-alat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b="1" dirty="0"/>
              <a:t>Cisco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media </a:t>
            </a:r>
            <a:r>
              <a:rPr lang="en-US" dirty="0" err="1"/>
              <a:t>pembelajaran</a:t>
            </a:r>
            <a:r>
              <a:rPr lang="en-US" dirty="0"/>
              <a:t> dan </a:t>
            </a:r>
            <a:r>
              <a:rPr lang="en-US" dirty="0" err="1"/>
              <a:t>pelatihan</a:t>
            </a:r>
            <a:r>
              <a:rPr lang="en-US" dirty="0"/>
              <a:t>, dan juga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</a:t>
            </a:r>
          </a:p>
          <a:p>
            <a:r>
              <a:rPr lang="en-US" b="1" dirty="0"/>
              <a:t>GNS3</a:t>
            </a:r>
            <a:r>
              <a:rPr lang="en-US" dirty="0"/>
              <a:t> (</a:t>
            </a:r>
            <a:r>
              <a:rPr lang="en-US" b="1" dirty="0"/>
              <a:t>Graphic Network Simulator</a:t>
            </a:r>
            <a:r>
              <a:rPr lang="en-US" dirty="0"/>
              <a:t>) </a:t>
            </a:r>
            <a:r>
              <a:rPr lang="en-US" dirty="0" err="1"/>
              <a:t>adalah</a:t>
            </a:r>
            <a:r>
              <a:rPr lang="en-US" dirty="0"/>
              <a:t> software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GUI yang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Cisco Packet Tracer.</a:t>
            </a:r>
          </a:p>
          <a:p>
            <a:r>
              <a:rPr lang="en-US" b="1" dirty="0"/>
              <a:t>Download Packet Tracer For Windows and Linux</a:t>
            </a:r>
          </a:p>
          <a:p>
            <a:pPr lvl="1"/>
            <a:r>
              <a:rPr lang="en-US" dirty="0"/>
              <a:t>https://www.computernetworkingnotes.com/ccna-study-guide/download-packet-tracer-for-windows-and-linux.html</a:t>
            </a:r>
          </a:p>
          <a:p>
            <a:r>
              <a:rPr lang="en-US" b="1" dirty="0">
                <a:hlinkClick r:id="rId2"/>
              </a:rPr>
              <a:t>Download GNS3 v2.2.0b2 for Windows</a:t>
            </a:r>
            <a:br>
              <a:rPr lang="en-US" b="1" dirty="0"/>
            </a:br>
            <a:r>
              <a:rPr lang="en-US" dirty="0">
                <a:hlinkClick r:id="rId2"/>
              </a:rPr>
              <a:t>https://github.com/GNS3/gns3-gui/releases/download/v2.2.0b2/GNS3-2.2.0b2-all-in-one.exe</a:t>
            </a:r>
            <a:endParaRPr lang="en-US" dirty="0"/>
          </a:p>
          <a:p>
            <a:r>
              <a:rPr lang="en-US" dirty="0">
                <a:hlinkClick r:id="rId3"/>
              </a:rPr>
              <a:t>ftp://repolinux.jti.polinema.ac.id/JNA2019</a:t>
            </a:r>
            <a:endParaRPr lang="en-US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329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9F8-A312-47FF-8DB2-9192EB5C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Tracer 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6C0AA-2D4C-4B1E-98D7-D8FA701C0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30" y="1488613"/>
            <a:ext cx="7732542" cy="1940387"/>
          </a:xfrm>
        </p:spPr>
        <p:txBody>
          <a:bodyPr>
            <a:normAutofit/>
          </a:bodyPr>
          <a:lstStyle/>
          <a:p>
            <a:r>
              <a:rPr lang="en-US" b="1" dirty="0"/>
              <a:t>Cisco Packet Tracer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tool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memakai</a:t>
            </a:r>
            <a:r>
              <a:rPr lang="en-US" dirty="0"/>
              <a:t> tool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pada device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aslinya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menghemat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. </a:t>
            </a:r>
            <a:endParaRPr lang="id-ID" dirty="0"/>
          </a:p>
        </p:txBody>
      </p:sp>
      <p:pic>
        <p:nvPicPr>
          <p:cNvPr id="4" name="Picture 3" descr="https://i0.wp.com/getintopc.com/wp-content/uploads/2015/07/Cisco-Packet-Tracer-6.2-Latest-Version-Download.jpg?resize=696%2C564">
            <a:extLst>
              <a:ext uri="{FF2B5EF4-FFF2-40B4-BE49-F238E27FC236}">
                <a16:creationId xmlns:a16="http://schemas.microsoft.com/office/drawing/2014/main" id="{DFBA5AE5-A8FC-4381-A7F6-A1E49F356F7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24" y="2753544"/>
            <a:ext cx="6629400" cy="410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12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5A160-4FFB-478D-BECC-79F1D94F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</a:t>
            </a:r>
            <a:r>
              <a:rPr lang="en-US" dirty="0"/>
              <a:t> 18 </a:t>
            </a:r>
            <a:r>
              <a:rPr lang="en-US" dirty="0" err="1"/>
              <a:t>Pertemuan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023069-38E4-4E9B-8868-C2E305C44C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726414"/>
              </p:ext>
            </p:extLst>
          </p:nvPr>
        </p:nvGraphicFramePr>
        <p:xfrm>
          <a:off x="384517" y="1443136"/>
          <a:ext cx="7873218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965">
                  <a:extLst>
                    <a:ext uri="{9D8B030D-6E8A-4147-A177-3AD203B41FA5}">
                      <a16:colId xmlns:a16="http://schemas.microsoft.com/office/drawing/2014/main" val="4101884331"/>
                    </a:ext>
                  </a:extLst>
                </a:gridCol>
                <a:gridCol w="3326644">
                  <a:extLst>
                    <a:ext uri="{9D8B030D-6E8A-4147-A177-3AD203B41FA5}">
                      <a16:colId xmlns:a16="http://schemas.microsoft.com/office/drawing/2014/main" val="2286834806"/>
                    </a:ext>
                  </a:extLst>
                </a:gridCol>
                <a:gridCol w="754950">
                  <a:extLst>
                    <a:ext uri="{9D8B030D-6E8A-4147-A177-3AD203B41FA5}">
                      <a16:colId xmlns:a16="http://schemas.microsoft.com/office/drawing/2014/main" val="1004062667"/>
                    </a:ext>
                  </a:extLst>
                </a:gridCol>
                <a:gridCol w="3181659">
                  <a:extLst>
                    <a:ext uri="{9D8B030D-6E8A-4147-A177-3AD203B41FA5}">
                      <a16:colId xmlns:a16="http://schemas.microsoft.com/office/drawing/2014/main" val="159925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Hari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Hari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 marL="76950" marR="76950"/>
                </a:tc>
                <a:extLst>
                  <a:ext uri="{0D108BD9-81ED-4DB2-BD59-A6C34878D82A}">
                    <a16:rowId xmlns:a16="http://schemas.microsoft.com/office/drawing/2014/main" val="116533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Pembukaan</a:t>
                      </a:r>
                      <a:r>
                        <a:rPr lang="en-US" b="1" dirty="0"/>
                        <a:t> DTS</a:t>
                      </a:r>
                      <a:endParaRPr lang="id-ID" b="1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8-9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Konfigurasi</a:t>
                      </a:r>
                      <a:r>
                        <a:rPr lang="en-US" b="1" dirty="0"/>
                        <a:t> Routing </a:t>
                      </a:r>
                      <a:r>
                        <a:rPr lang="en-US" b="1" dirty="0" err="1"/>
                        <a:t>dalam</a:t>
                      </a:r>
                      <a:r>
                        <a:rPr lang="en-US" b="1" dirty="0"/>
                        <a:t> 1 autonomous system</a:t>
                      </a:r>
                      <a:endParaRPr lang="id-ID" b="1" dirty="0"/>
                    </a:p>
                  </a:txBody>
                  <a:tcPr marL="76950" marR="76950"/>
                </a:tc>
                <a:extLst>
                  <a:ext uri="{0D108BD9-81ED-4DB2-BD59-A6C34878D82A}">
                    <a16:rowId xmlns:a16="http://schemas.microsoft.com/office/drawing/2014/main" val="42115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Review </a:t>
                      </a:r>
                      <a:r>
                        <a:rPr lang="en-US" b="1" dirty="0" err="1"/>
                        <a:t>Jaringan</a:t>
                      </a:r>
                      <a:r>
                        <a:rPr lang="en-US" b="1" dirty="0"/>
                        <a:t> Komputer dan </a:t>
                      </a:r>
                      <a:r>
                        <a:rPr lang="en-US" b="1" dirty="0" err="1"/>
                        <a:t>Topologi</a:t>
                      </a:r>
                      <a:endParaRPr lang="id-ID" b="1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10-11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Konfigurasi</a:t>
                      </a:r>
                      <a:r>
                        <a:rPr lang="en-US" b="1" dirty="0"/>
                        <a:t> Routing </a:t>
                      </a:r>
                      <a:r>
                        <a:rPr lang="en-US" b="1" dirty="0" err="1"/>
                        <a:t>antar</a:t>
                      </a:r>
                      <a:r>
                        <a:rPr lang="en-US" b="1" dirty="0"/>
                        <a:t> autonomous system</a:t>
                      </a:r>
                      <a:endParaRPr lang="id-ID" b="1" dirty="0"/>
                    </a:p>
                  </a:txBody>
                  <a:tcPr marL="76950" marR="76950"/>
                </a:tc>
                <a:extLst>
                  <a:ext uri="{0D108BD9-81ED-4DB2-BD59-A6C34878D82A}">
                    <a16:rowId xmlns:a16="http://schemas.microsoft.com/office/drawing/2014/main" val="424690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Kebutuhan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Teknis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Pengguna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Jaringan</a:t>
                      </a:r>
                      <a:endParaRPr lang="id-ID" b="1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Tugas</a:t>
                      </a:r>
                      <a:r>
                        <a:rPr lang="en-US" b="1" dirty="0"/>
                        <a:t> Project 1</a:t>
                      </a:r>
                      <a:endParaRPr lang="id-ID" b="1" dirty="0"/>
                    </a:p>
                  </a:txBody>
                  <a:tcPr marL="76950" marR="76950"/>
                </a:tc>
                <a:extLst>
                  <a:ext uri="{0D108BD9-81ED-4DB2-BD59-A6C34878D82A}">
                    <a16:rowId xmlns:a16="http://schemas.microsoft.com/office/drawing/2014/main" val="244469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Spesifikasi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Perangkat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Jaringan</a:t>
                      </a:r>
                      <a:endParaRPr lang="id-ID" b="1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13-14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Tugas</a:t>
                      </a:r>
                      <a:r>
                        <a:rPr lang="en-US" b="1" dirty="0"/>
                        <a:t> Project 2</a:t>
                      </a:r>
                      <a:endParaRPr lang="id-ID" b="1" dirty="0"/>
                    </a:p>
                  </a:txBody>
                  <a:tcPr marL="76950" marR="76950"/>
                </a:tc>
                <a:extLst>
                  <a:ext uri="{0D108BD9-81ED-4DB2-BD59-A6C34878D82A}">
                    <a16:rowId xmlns:a16="http://schemas.microsoft.com/office/drawing/2014/main" val="417443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Pengalamatan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Jaringan</a:t>
                      </a:r>
                      <a:endParaRPr lang="id-ID" b="1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Presentasi</a:t>
                      </a:r>
                      <a:r>
                        <a:rPr lang="en-US" b="1" dirty="0"/>
                        <a:t> Project 2</a:t>
                      </a:r>
                      <a:endParaRPr lang="id-ID" b="1" dirty="0"/>
                    </a:p>
                  </a:txBody>
                  <a:tcPr marL="76950" marR="76950"/>
                </a:tc>
                <a:extLst>
                  <a:ext uri="{0D108BD9-81ED-4DB2-BD59-A6C34878D82A}">
                    <a16:rowId xmlns:a16="http://schemas.microsoft.com/office/drawing/2014/main" val="1082121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Konfigurasi</a:t>
                      </a:r>
                      <a:r>
                        <a:rPr lang="en-US" b="1" dirty="0"/>
                        <a:t> Switch</a:t>
                      </a:r>
                      <a:endParaRPr lang="id-ID" b="1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16-17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Persiapan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Sertifikasi</a:t>
                      </a:r>
                      <a:endParaRPr lang="id-ID" b="1" dirty="0"/>
                    </a:p>
                  </a:txBody>
                  <a:tcPr marL="76950" marR="76950"/>
                </a:tc>
                <a:extLst>
                  <a:ext uri="{0D108BD9-81ED-4DB2-BD59-A6C34878D82A}">
                    <a16:rowId xmlns:a16="http://schemas.microsoft.com/office/drawing/2014/main" val="405316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Jaringan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Nirkabel</a:t>
                      </a:r>
                      <a:endParaRPr lang="id-ID" b="1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 </a:t>
                      </a:r>
                      <a:endParaRPr lang="id-ID" dirty="0"/>
                    </a:p>
                  </a:txBody>
                  <a:tcPr marL="76950" marR="76950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Wrap-up</a:t>
                      </a:r>
                      <a:endParaRPr lang="id-ID" b="1" dirty="0"/>
                    </a:p>
                  </a:txBody>
                  <a:tcPr marL="76950" marR="76950"/>
                </a:tc>
                <a:extLst>
                  <a:ext uri="{0D108BD9-81ED-4DB2-BD59-A6C34878D82A}">
                    <a16:rowId xmlns:a16="http://schemas.microsoft.com/office/drawing/2014/main" val="3100251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015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6CCB-6DCD-428F-A2EF-9AB3358E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GNS3 (Graphic Network Simulator)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6C81-9452-4C6C-A6B7-42678B4EC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98" y="1738560"/>
            <a:ext cx="7662204" cy="3880773"/>
          </a:xfrm>
        </p:spPr>
        <p:txBody>
          <a:bodyPr/>
          <a:lstStyle/>
          <a:p>
            <a:r>
              <a:rPr lang="en-US" dirty="0"/>
              <a:t>Pada </a:t>
            </a:r>
            <a:r>
              <a:rPr lang="en-US" b="1" dirty="0"/>
              <a:t>GNS3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komplek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operating system </a:t>
            </a:r>
            <a:r>
              <a:rPr lang="en-US" dirty="0" err="1"/>
              <a:t>asli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Cisco, Juniper, </a:t>
            </a:r>
            <a:r>
              <a:rPr lang="en-US" dirty="0" err="1"/>
              <a:t>Mikrotik</a:t>
            </a:r>
            <a:r>
              <a:rPr lang="en-US" dirty="0"/>
              <a:t>, </a:t>
            </a:r>
            <a:r>
              <a:rPr lang="en-US" dirty="0" err="1"/>
              <a:t>dll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pada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mengkonfigurasi</a:t>
            </a:r>
            <a:r>
              <a:rPr lang="en-US" dirty="0"/>
              <a:t> router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di Cisco Packet Tracer.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hebatnya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,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dikoneksikan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di lab virtual.</a:t>
            </a:r>
          </a:p>
          <a:p>
            <a:endParaRPr lang="id-ID" dirty="0"/>
          </a:p>
        </p:txBody>
      </p:sp>
      <p:pic>
        <p:nvPicPr>
          <p:cNvPr id="4" name="Picture 3" descr="https://i0.wp.com/gns3.com/api/v2/assets/photo/566ba562fd9a031fedc91b48/gns3_top_01.jpg?resize=696%2C391&amp;ssl=1">
            <a:extLst>
              <a:ext uri="{FF2B5EF4-FFF2-40B4-BE49-F238E27FC236}">
                <a16:creationId xmlns:a16="http://schemas.microsoft.com/office/drawing/2014/main" id="{AB4EB0AD-F760-4DBF-8DF3-43189F29EB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76" y="3429000"/>
            <a:ext cx="6226293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3064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76E4-795E-4879-B883-DA0B7665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Instalasi</a:t>
            </a:r>
            <a:r>
              <a:rPr lang="en-US" dirty="0"/>
              <a:t> Packet Tracer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82F95-B6AC-42B1-AF19-491B1A22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Packet Tracer pada computer </a:t>
            </a:r>
            <a:r>
              <a:rPr lang="en-US" dirty="0" err="1"/>
              <a:t>peserta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14486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Pengaruh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Komputer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76" y="1409552"/>
            <a:ext cx="6347714" cy="3880773"/>
          </a:xfrm>
        </p:spPr>
        <p:txBody>
          <a:bodyPr/>
          <a:lstStyle/>
          <a:p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pada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sehari-hari</a:t>
            </a:r>
            <a:r>
              <a:rPr lang="en-US" dirty="0"/>
              <a:t> :</a:t>
            </a:r>
          </a:p>
          <a:p>
            <a:pPr lvl="1"/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Berita</a:t>
            </a:r>
            <a:endParaRPr lang="en-US" dirty="0"/>
          </a:p>
          <a:p>
            <a:pPr lvl="1"/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endParaRPr lang="en-US" dirty="0"/>
          </a:p>
          <a:p>
            <a:pPr lvl="1"/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  <a:p>
            <a:pPr lvl="1"/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US" dirty="0"/>
          </a:p>
          <a:p>
            <a:pPr lvl="1"/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hiburan</a:t>
            </a:r>
            <a:endParaRPr lang="en-US" dirty="0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7A8AA24E-7447-4D63-A3BA-3E1593AB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2313" y="2813538"/>
            <a:ext cx="5951687" cy="3476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DC8FB-CE70-4F19-86C1-42BBF5205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380" y="2723267"/>
            <a:ext cx="5165984" cy="326748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CC1CD6E-D6C9-4C84-BB0D-D72BEE91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0654" y="2903122"/>
            <a:ext cx="6599323" cy="32968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E2822-5EC7-4370-BFA9-D7AA79734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313" y="2935561"/>
            <a:ext cx="5844065" cy="3353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F2453-E874-44F8-91B1-529ABBBE9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612" y="3864694"/>
            <a:ext cx="7293429" cy="29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Unsur</a:t>
            </a:r>
            <a:r>
              <a:rPr lang="en-US" dirty="0"/>
              <a:t> </a:t>
            </a:r>
            <a:r>
              <a:rPr lang="en-US" dirty="0" err="1"/>
              <a:t>Pembentuk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89649"/>
            <a:ext cx="6944752" cy="5078437"/>
          </a:xfrm>
        </p:spPr>
        <p:txBody>
          <a:bodyPr>
            <a:normAutofit fontScale="92500"/>
          </a:bodyPr>
          <a:lstStyle/>
          <a:p>
            <a:r>
              <a:rPr lang="en-US" sz="28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Jaringan</a:t>
            </a:r>
            <a:r>
              <a:rPr lang="en-US" sz="2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Komputer 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dua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perangkat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computer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atau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lebih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terhubung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satu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sama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lain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melalui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media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jaringan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tertentu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aga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r </a:t>
            </a:r>
            <a:r>
              <a:rPr lang="en-US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bisa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saling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berbagi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sumber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chemeClr val="tx1"/>
                </a:solidFill>
                <a:sym typeface="Wingdings" panose="05000000000000000000" pitchFamily="2" charset="2"/>
              </a:rPr>
              <a:t>daya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endParaRPr lang="en-US"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Unsur-unsur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yang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membentuk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jaringan</a:t>
            </a:r>
            <a:endParaRPr lang="en-US" sz="2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lnSpc>
                <a:spcPct val="85000"/>
              </a:lnSpc>
              <a:buFontTx/>
              <a:buChar char="–"/>
            </a:pPr>
            <a:r>
              <a:rPr lang="en-US" sz="2400" dirty="0"/>
              <a:t>Devices/</a:t>
            </a:r>
            <a:r>
              <a:rPr lang="en-US" sz="2400" dirty="0" err="1"/>
              <a:t>Perangkat</a:t>
            </a:r>
            <a:endParaRPr lang="en-US" sz="2400" dirty="0"/>
          </a:p>
          <a:p>
            <a:pPr lvl="2">
              <a:lnSpc>
                <a:spcPct val="85000"/>
              </a:lnSpc>
              <a:buFontTx/>
              <a:buChar char="•"/>
            </a:pP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lain</a:t>
            </a:r>
          </a:p>
          <a:p>
            <a:pPr lvl="1">
              <a:lnSpc>
                <a:spcPct val="85000"/>
              </a:lnSpc>
              <a:buFontTx/>
              <a:buChar char="–"/>
            </a:pPr>
            <a:r>
              <a:rPr lang="en-US" sz="2400" dirty="0"/>
              <a:t>Medium / Media</a:t>
            </a:r>
          </a:p>
          <a:p>
            <a:pPr lvl="2">
              <a:lnSpc>
                <a:spcPct val="85000"/>
              </a:lnSpc>
              <a:buFontTx/>
              <a:buChar char="•"/>
            </a:pP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terhubung</a:t>
            </a:r>
            <a:endParaRPr lang="en-US" dirty="0"/>
          </a:p>
          <a:p>
            <a:pPr lvl="1">
              <a:lnSpc>
                <a:spcPct val="85000"/>
              </a:lnSpc>
              <a:buFontTx/>
              <a:buChar char="–"/>
            </a:pPr>
            <a:r>
              <a:rPr lang="en-US" sz="2400" dirty="0"/>
              <a:t>Messages / </a:t>
            </a:r>
            <a:r>
              <a:rPr lang="en-US" sz="2400" dirty="0" err="1"/>
              <a:t>Pesan</a:t>
            </a:r>
            <a:endParaRPr lang="en-US" sz="2400" dirty="0"/>
          </a:p>
          <a:p>
            <a:pPr lvl="2">
              <a:lnSpc>
                <a:spcPct val="85000"/>
              </a:lnSpc>
              <a:buFontTx/>
              <a:buChar char="•"/>
            </a:pP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dikirimkan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melalui</a:t>
            </a:r>
            <a:r>
              <a:rPr lang="en-US" dirty="0">
                <a:solidFill>
                  <a:schemeClr val="tx1"/>
                </a:solidFill>
              </a:rPr>
              <a:t> media</a:t>
            </a:r>
            <a:endParaRPr lang="en-US" dirty="0"/>
          </a:p>
          <a:p>
            <a:pPr lvl="1">
              <a:lnSpc>
                <a:spcPct val="85000"/>
              </a:lnSpc>
              <a:buFontTx/>
              <a:buChar char="–"/>
            </a:pPr>
            <a:r>
              <a:rPr lang="en-US" sz="2400" dirty="0"/>
              <a:t>Rules / </a:t>
            </a:r>
            <a:r>
              <a:rPr lang="en-US" sz="2400" dirty="0" err="1"/>
              <a:t>Aturan</a:t>
            </a:r>
            <a:endParaRPr lang="en-US" sz="2400" dirty="0"/>
          </a:p>
          <a:p>
            <a:pPr lvl="2">
              <a:lnSpc>
                <a:spcPct val="85000"/>
              </a:lnSpc>
              <a:buFontTx/>
              <a:buChar char="•"/>
            </a:pPr>
            <a:r>
              <a:rPr lang="en-US" dirty="0" err="1">
                <a:solidFill>
                  <a:schemeClr val="tx1"/>
                </a:solidFill>
              </a:rPr>
              <a:t>Mengatur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pesan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mengalir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seluruh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jaringan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6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>
                <a:latin typeface="Arial" charset="0"/>
              </a:rPr>
              <a:t> Hardware : Devices </a:t>
            </a:r>
            <a:r>
              <a:rPr lang="en-US" dirty="0" err="1">
                <a:latin typeface="Arial" charset="0"/>
              </a:rPr>
              <a:t>dan</a:t>
            </a:r>
            <a:r>
              <a:rPr lang="en-US" dirty="0">
                <a:latin typeface="Arial" charset="0"/>
              </a:rPr>
              <a:t> Media</a:t>
            </a:r>
          </a:p>
          <a:p>
            <a:pPr>
              <a:buFontTx/>
              <a:buChar char="•"/>
            </a:pPr>
            <a:r>
              <a:rPr lang="en-US" dirty="0">
                <a:latin typeface="Arial" charset="0"/>
              </a:rPr>
              <a:t> Software : services </a:t>
            </a:r>
            <a:r>
              <a:rPr lang="en-US" dirty="0" err="1">
                <a:latin typeface="Arial" charset="0"/>
              </a:rPr>
              <a:t>dan</a:t>
            </a:r>
            <a:r>
              <a:rPr lang="en-US" dirty="0">
                <a:latin typeface="Arial" charset="0"/>
              </a:rPr>
              <a:t> process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Screen Shot 2016-09-09 at 7.49.02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171951"/>
            <a:ext cx="8648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998" y="1725186"/>
            <a:ext cx="6347714" cy="3880773"/>
          </a:xfrm>
        </p:spPr>
        <p:txBody>
          <a:bodyPr>
            <a:normAutofit/>
          </a:bodyPr>
          <a:lstStyle/>
          <a:p>
            <a:r>
              <a:rPr lang="en-US" dirty="0"/>
              <a:t>End Devices (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)</a:t>
            </a:r>
          </a:p>
          <a:p>
            <a:pPr lvl="1" indent="0">
              <a:buFontTx/>
              <a:buChar char="–"/>
            </a:pPr>
            <a:r>
              <a:rPr lang="en-US" dirty="0">
                <a:latin typeface="Arial" charset="0"/>
              </a:rPr>
              <a:t> </a:t>
            </a:r>
            <a:r>
              <a:rPr lang="en-US" i="1" dirty="0">
                <a:latin typeface="Arial" charset="0"/>
              </a:rPr>
              <a:t>End devices </a:t>
            </a:r>
            <a:r>
              <a:rPr lang="en-US" dirty="0" err="1">
                <a:latin typeface="Arial" charset="0"/>
              </a:rPr>
              <a:t>membentuk</a:t>
            </a:r>
            <a:r>
              <a:rPr lang="en-US" dirty="0">
                <a:latin typeface="Arial" charset="0"/>
              </a:rPr>
              <a:t> interface </a:t>
            </a:r>
            <a:r>
              <a:rPr lang="en-US" dirty="0" err="1">
                <a:latin typeface="Arial" charset="0"/>
              </a:rPr>
              <a:t>antara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jaringan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manusia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dan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jaringan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komunikasi</a:t>
            </a:r>
            <a:endParaRPr lang="en-US" dirty="0">
              <a:latin typeface="Arial" charset="0"/>
            </a:endParaRPr>
          </a:p>
          <a:p>
            <a:pPr lvl="1" indent="0">
              <a:buFontTx/>
              <a:buChar char="–"/>
            </a:pP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Peran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dari</a:t>
            </a:r>
            <a:r>
              <a:rPr lang="en-US" dirty="0">
                <a:latin typeface="Arial" charset="0"/>
              </a:rPr>
              <a:t> end devices:</a:t>
            </a:r>
          </a:p>
          <a:p>
            <a:pPr lvl="2">
              <a:buFontTx/>
              <a:buChar char="•"/>
            </a:pPr>
            <a:r>
              <a:rPr lang="en-US" sz="1800" dirty="0">
                <a:latin typeface="Arial" charset="0"/>
              </a:rPr>
              <a:t>	client</a:t>
            </a:r>
          </a:p>
          <a:p>
            <a:pPr lvl="2">
              <a:buFontTx/>
              <a:buChar char="•"/>
            </a:pPr>
            <a:r>
              <a:rPr lang="en-US" sz="1800" dirty="0">
                <a:latin typeface="Arial" charset="0"/>
              </a:rPr>
              <a:t>	server</a:t>
            </a:r>
          </a:p>
          <a:p>
            <a:pPr lvl="2">
              <a:buFontTx/>
              <a:buChar char="•"/>
            </a:pPr>
            <a:r>
              <a:rPr lang="en-US" sz="1800" dirty="0">
                <a:latin typeface="Arial" charset="0"/>
              </a:rPr>
              <a:t>	client and server</a:t>
            </a:r>
            <a:endParaRPr lang="en-US" dirty="0"/>
          </a:p>
          <a:p>
            <a:r>
              <a:rPr lang="en-US" dirty="0"/>
              <a:t>Intermediary Devices (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perantara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latin typeface="Arial" charset="0"/>
              </a:rPr>
              <a:t>menyediakan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konektivitas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dan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menjamin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aliran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arus</a:t>
            </a:r>
            <a:r>
              <a:rPr lang="en-US" dirty="0">
                <a:latin typeface="Arial" charset="0"/>
              </a:rPr>
              <a:t> data di </a:t>
            </a:r>
            <a:r>
              <a:rPr lang="en-US" dirty="0" err="1">
                <a:latin typeface="Arial" charset="0"/>
              </a:rPr>
              <a:t>seluruh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jaringan</a:t>
            </a:r>
            <a:endParaRPr lang="en-US" dirty="0">
              <a:latin typeface="Arial" charset="0"/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47CFE-243A-4B8E-ACDC-B6AE65DC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668" y="3113690"/>
            <a:ext cx="5472332" cy="3744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0388D-CF0C-4519-9026-961B1C35D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47" y="5313942"/>
            <a:ext cx="49815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</a:t>
            </a:r>
            <a:r>
              <a:rPr lang="en-US" dirty="0" err="1"/>
              <a:t>Jaringan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Media </a:t>
            </a:r>
            <a:r>
              <a:rPr lang="en-US" dirty="0" err="1">
                <a:latin typeface="Arial" charset="0"/>
              </a:rPr>
              <a:t>Jaringan</a:t>
            </a:r>
            <a:endParaRPr lang="en-US" dirty="0">
              <a:latin typeface="Arial" charset="0"/>
            </a:endParaRPr>
          </a:p>
          <a:p>
            <a:pPr lvl="1" indent="0"/>
            <a:r>
              <a:rPr lang="en-US" dirty="0" err="1">
                <a:latin typeface="Arial" charset="0"/>
              </a:rPr>
              <a:t>Saluran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tempat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pesan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melakukan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perpindahan</a:t>
            </a:r>
            <a:r>
              <a:rPr lang="en-US" dirty="0">
                <a:latin typeface="Arial" charset="0"/>
              </a:rPr>
              <a:t> 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2931351"/>
            <a:ext cx="5542671" cy="392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56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Protokol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aturan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 / </a:t>
            </a:r>
            <a:r>
              <a:rPr lang="en-US" dirty="0" err="1"/>
              <a:t>disepakati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aturan</a:t>
            </a:r>
            <a:r>
              <a:rPr lang="en-US" dirty="0">
                <a:sym typeface="Wingdings"/>
              </a:rPr>
              <a:t> yang </a:t>
            </a:r>
            <a:r>
              <a:rPr lang="en-US" dirty="0" err="1">
                <a:sym typeface="Wingdings"/>
              </a:rPr>
              <a:t>telah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disepakati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tentang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bagaimana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komunikasi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dapat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dilakukan</a:t>
            </a:r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/>
              <a:t>Agar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protokol-protokol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jaringan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harus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menetapkan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apa-apa</a:t>
            </a:r>
            <a:r>
              <a:rPr lang="en-US" dirty="0">
                <a:sym typeface="Wingdings"/>
              </a:rPr>
              <a:t> yang </a:t>
            </a:r>
            <a:r>
              <a:rPr lang="en-US" dirty="0" err="1">
                <a:sym typeface="Wingdings"/>
              </a:rPr>
              <a:t>dibutuhkan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dan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interaksi-interaksi</a:t>
            </a:r>
            <a:r>
              <a:rPr lang="en-US" dirty="0">
                <a:sym typeface="Wingdings"/>
              </a:rPr>
              <a:t> yang </a:t>
            </a:r>
            <a:r>
              <a:rPr lang="en-US" dirty="0" err="1">
                <a:sym typeface="Wingdings"/>
              </a:rPr>
              <a:t>harus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dilakukan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dalam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komunikasi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antar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perangkat</a:t>
            </a:r>
            <a:r>
              <a:rPr lang="en-US" dirty="0">
                <a:sym typeface="Wingdings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2135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{80FB13CF-15FF-D747-815F-0A664BF6EAE8}tf10001060</Template>
  <TotalTime>1191</TotalTime>
  <Words>837</Words>
  <Application>Microsoft Macintosh PowerPoint</Application>
  <PresentationFormat>On-screen Show (4:3)</PresentationFormat>
  <Paragraphs>167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Garamond</vt:lpstr>
      <vt:lpstr>Trebuchet MS</vt:lpstr>
      <vt:lpstr>Wingdings 3</vt:lpstr>
      <vt:lpstr>Facet</vt:lpstr>
      <vt:lpstr>Review Jaringan Komputer dan Topologi </vt:lpstr>
      <vt:lpstr>Profil Instruktur</vt:lpstr>
      <vt:lpstr>Materi 18 Pertemuan</vt:lpstr>
      <vt:lpstr>Pengaruh Jaringan Komputer</vt:lpstr>
      <vt:lpstr>Unsur Pembentuk Jaringan</vt:lpstr>
      <vt:lpstr>Komponen Jaringan</vt:lpstr>
      <vt:lpstr>Perangkat Jaringan</vt:lpstr>
      <vt:lpstr>Media Jaringan</vt:lpstr>
      <vt:lpstr>Protokol</vt:lpstr>
      <vt:lpstr>Protocol Suite </vt:lpstr>
      <vt:lpstr>Contoh Rangkaian Protokol</vt:lpstr>
      <vt:lpstr>Bagaimana pesan dalam jaringan dikomunikasikan</vt:lpstr>
      <vt:lpstr>PDU dan Enkapsulasi</vt:lpstr>
      <vt:lpstr>Jenis Jaringan</vt:lpstr>
      <vt:lpstr>Jenis Jaringan</vt:lpstr>
      <vt:lpstr>Jenis Jaringan</vt:lpstr>
      <vt:lpstr>PowerPoint Presentation</vt:lpstr>
      <vt:lpstr>Topologi Jaringan</vt:lpstr>
      <vt:lpstr>Topologi logic</vt:lpstr>
      <vt:lpstr>Topologi Bus</vt:lpstr>
      <vt:lpstr>Topology Ring</vt:lpstr>
      <vt:lpstr>Topologi Star</vt:lpstr>
      <vt:lpstr>Topologi Mesh</vt:lpstr>
      <vt:lpstr>Topology Hybrid</vt:lpstr>
      <vt:lpstr>Topologi Fisik</vt:lpstr>
      <vt:lpstr>Contoh topologi jaringan </vt:lpstr>
      <vt:lpstr>Contoh Topologi Jaringan</vt:lpstr>
      <vt:lpstr>Simulator Jaringan</vt:lpstr>
      <vt:lpstr>Packet Tracer </vt:lpstr>
      <vt:lpstr>GNS3 (Graphic Network Simulator)</vt:lpstr>
      <vt:lpstr>Instalasi Packet Tracer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Jaringan Komputer</dc:title>
  <dc:creator>User 9</dc:creator>
  <cp:lastModifiedBy>Arief Sofyan</cp:lastModifiedBy>
  <cp:revision>35</cp:revision>
  <dcterms:created xsi:type="dcterms:W3CDTF">2016-09-08T23:54:34Z</dcterms:created>
  <dcterms:modified xsi:type="dcterms:W3CDTF">2019-07-02T04:33:14Z</dcterms:modified>
</cp:coreProperties>
</file>